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370" r:id="rId6"/>
    <p:sldId id="414" r:id="rId7"/>
    <p:sldId id="420" r:id="rId8"/>
    <p:sldId id="424" r:id="rId9"/>
    <p:sldId id="439" r:id="rId10"/>
    <p:sldId id="443" r:id="rId11"/>
    <p:sldId id="442" r:id="rId12"/>
    <p:sldId id="445" r:id="rId13"/>
    <p:sldId id="448" r:id="rId14"/>
    <p:sldId id="447" r:id="rId15"/>
    <p:sldId id="450" r:id="rId16"/>
    <p:sldId id="444" r:id="rId17"/>
    <p:sldId id="452" r:id="rId18"/>
    <p:sldId id="45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6699FF"/>
    <a:srgbClr val="FFFFFF"/>
    <a:srgbClr val="003399"/>
    <a:srgbClr val="663300"/>
    <a:srgbClr val="FF00FF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532" autoAdjust="0"/>
  </p:normalViewPr>
  <p:slideViewPr>
    <p:cSldViewPr snapToGrid="0">
      <p:cViewPr>
        <p:scale>
          <a:sx n="110" d="100"/>
          <a:sy n="110" d="100"/>
        </p:scale>
        <p:origin x="-34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23.png"/><Relationship Id="rId7" Type="http://schemas.openxmlformats.org/officeDocument/2006/relationships/image" Target="../media/image3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2.png"/><Relationship Id="rId9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24.png"/><Relationship Id="rId4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60.png"/><Relationship Id="rId7" Type="http://schemas.openxmlformats.org/officeDocument/2006/relationships/image" Target="../media/image26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21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50192" y="1741232"/>
            <a:ext cx="8382000" cy="45735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160" y="2420536"/>
            <a:ext cx="7315200" cy="945204"/>
          </a:xfrm>
        </p:spPr>
        <p:txBody>
          <a:bodyPr/>
          <a:lstStyle/>
          <a:p>
            <a:pPr eaLnBrk="1" hangingPunct="1"/>
            <a:r>
              <a:rPr lang="en-US" smtClean="0"/>
              <a:t>Unit 10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8293" y="3822952"/>
            <a:ext cx="8382000" cy="45735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College Technical Math 1b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6893" y="4531440"/>
            <a:ext cx="7315200" cy="9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Unit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flipH="1">
                <a:off x="6598140" y="3740866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𝐞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7.5</m:t>
                      </m:r>
                    </m:oMath>
                  </m:oMathPara>
                </a14:m>
                <a:endParaRPr lang="en-US" sz="18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98140" y="3740866"/>
                <a:ext cx="173563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𝐞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blipFill rotWithShape="1">
                <a:blip r:embed="rId3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400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angle F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 rot="16200000">
            <a:off x="745546" y="4087854"/>
            <a:ext cx="1742594" cy="141795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4614" y="56173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2469" y="364873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D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 rot="10800000" flipV="1">
            <a:off x="2203418" y="5557005"/>
            <a:ext cx="100953" cy="100982"/>
            <a:chOff x="915950" y="5557923"/>
            <a:chExt cx="100953" cy="100982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915950" y="55579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964415" y="5608429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14657" y="3284049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 = 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143" y="2869683"/>
            <a:ext cx="97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  <a:ea typeface="Cambria Math"/>
              </a:rPr>
              <a:t>d</a:t>
            </a:r>
            <a:r>
              <a:rPr lang="en-US" sz="2000" dirty="0" smtClean="0">
                <a:solidFill>
                  <a:srgbClr val="0000FF"/>
                </a:solidFill>
                <a:latin typeface="+mj-lt"/>
                <a:ea typeface="Cambria Math"/>
              </a:rPr>
              <a:t> = 4.5 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0494" y="4271143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FF0000"/>
                </a:solidFill>
                <a:latin typeface="+mj-lt"/>
              </a:rPr>
              <a:t>- 53.1</a:t>
            </a:r>
            <a:r>
              <a:rPr lang="en-US" sz="1800" u="sng" baseline="30000" dirty="0" smtClean="0">
                <a:solidFill>
                  <a:srgbClr val="FF0000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 36.9</a:t>
            </a:r>
            <a:r>
              <a:rPr lang="en-US" sz="1800" baseline="30000" dirty="0" smtClean="0">
                <a:solidFill>
                  <a:srgbClr val="0000FF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0000FF"/>
                </a:solidFill>
                <a:latin typeface="Cambria Math"/>
                <a:ea typeface="Cambria Math"/>
              </a:rPr>
              <a:t>∠D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2471" y="5593397"/>
            <a:ext cx="424259" cy="422516"/>
            <a:chOff x="261980" y="4088105"/>
            <a:chExt cx="424259" cy="422516"/>
          </a:xfrm>
        </p:grpSpPr>
        <p:sp>
          <p:nvSpPr>
            <p:cNvPr id="30" name="TextBox 29"/>
            <p:cNvSpPr txBox="1"/>
            <p:nvPr/>
          </p:nvSpPr>
          <p:spPr>
            <a:xfrm>
              <a:off x="300080" y="4100986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F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61980" y="4088105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 rot="16200000">
            <a:off x="2154368" y="4763437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743978" y="4592977"/>
            <a:ext cx="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</a:t>
            </a:r>
            <a:r>
              <a:rPr lang="en-US" sz="1600" dirty="0" smtClean="0">
                <a:solidFill>
                  <a:srgbClr val="FF0000"/>
                </a:solidFill>
              </a:rPr>
              <a:t> = </a:t>
            </a:r>
            <a:r>
              <a:rPr lang="en-US" sz="1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87665" y="5396963"/>
            <a:ext cx="934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d = 4.5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8567385">
            <a:off x="1241602" y="4547233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6669" y="2889885"/>
            <a:ext cx="224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Known: </a:t>
            </a:r>
            <a:r>
              <a:rPr lang="en-US" sz="2000" dirty="0" smtClean="0">
                <a:solidFill>
                  <a:srgbClr val="FF0000"/>
                </a:solidFill>
              </a:rPr>
              <a:t>ADJ, OPP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∠F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322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85701" y="3701074"/>
                <a:ext cx="1565608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𝑡𝑎𝑛</m:t>
                          </m:r>
                        </m:fName>
                        <m:e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</m:func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4.5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701" y="3701074"/>
                <a:ext cx="1565608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97367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71689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DEF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88837" y="5644563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74691" y="4374655"/>
                <a:ext cx="262320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𝑭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4.5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691" y="4374655"/>
                <a:ext cx="2623203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80253" y="3363968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𝐞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4.5</m:t>
                      </m:r>
                      <m:r>
                        <a:rPr lang="en-US" sz="1800" b="0" i="1" baseline="3000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+6</m:t>
                      </m:r>
                      <m:r>
                        <a:rPr lang="en-US" sz="1800" b="0" i="1" baseline="30000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253" y="3363968"/>
                <a:ext cx="2152188" cy="3629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271634" y="561419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E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52084" y="5130523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1800" b="0" i="1" smtClean="0">
                          <a:latin typeface="Cambria Math"/>
                        </a:rPr>
                        <m:t>=53.1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84" y="5130523"/>
                <a:ext cx="173563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 bwMode="auto">
          <a:xfrm>
            <a:off x="4659346" y="5136578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876215" y="3741326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166980" y="4867498"/>
            <a:ext cx="1253119" cy="295523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2153884" y="4753912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OPP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0094" y="5637230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ADJ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8" grpId="0"/>
      <p:bldP spid="21" grpId="0"/>
      <p:bldP spid="22" grpId="0"/>
      <p:bldP spid="23" grpId="0"/>
      <p:bldP spid="24" grpId="0"/>
      <p:bldP spid="36" grpId="0"/>
      <p:bldP spid="37" grpId="0"/>
      <p:bldP spid="38" grpId="0"/>
      <p:bldP spid="45" grpId="0"/>
      <p:bldP spid="50" grpId="0"/>
      <p:bldP spid="52" grpId="0"/>
      <p:bldP spid="53" grpId="0"/>
      <p:bldP spid="54" grpId="0"/>
      <p:bldP spid="57" grpId="0"/>
      <p:bldP spid="2" grpId="0" animBg="1"/>
      <p:bldP spid="61" grpId="0"/>
      <p:bldP spid="46" grpId="0"/>
      <p:bldP spid="48" grpId="0"/>
      <p:bldP spid="49" grpId="0"/>
      <p:bldP spid="63" grpId="0"/>
      <p:bldP spid="64" grpId="0" animBg="1"/>
      <p:bldP spid="65" grpId="0" animBg="1"/>
      <p:bldP spid="66" grpId="0" animBg="1"/>
      <p:bldP spid="42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36240" y="3740866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6.8=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40" y="3740866"/>
                <a:ext cx="173563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804452" y="2984950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𝐟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452" y="2984950"/>
                <a:ext cx="2152188" cy="362984"/>
              </a:xfrm>
              <a:prstGeom prst="rect">
                <a:avLst/>
              </a:prstGeom>
              <a:blipFill rotWithShape="1">
                <a:blip r:embed="rId3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400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side z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 flipH="1">
            <a:off x="393121" y="4508736"/>
            <a:ext cx="2283404" cy="997067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24125" y="550580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05630" y="417750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Y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 rot="16200000">
            <a:off x="2561757" y="5392800"/>
            <a:ext cx="100953" cy="100982"/>
            <a:chOff x="915950" y="5557923"/>
            <a:chExt cx="100953" cy="100982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915950" y="55579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964415" y="5608429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 rot="20144909">
            <a:off x="1636170" y="4757973"/>
            <a:ext cx="785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z 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7482" y="3284049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∠X</a:t>
            </a:r>
            <a:r>
              <a:rPr lang="en-US" sz="2000" dirty="0" smtClean="0">
                <a:solidFill>
                  <a:srgbClr val="FF0000"/>
                </a:solidFill>
              </a:rPr>
              <a:t> = 25</a:t>
            </a:r>
            <a:r>
              <a:rPr lang="en-US" sz="2000" baseline="30000" dirty="0" smtClean="0">
                <a:solidFill>
                  <a:srgbClr val="FF0000"/>
                </a:solidFill>
              </a:rPr>
              <a:t>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143" y="2869683"/>
            <a:ext cx="130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  <a:ea typeface="Cambria Math"/>
              </a:rPr>
              <a:t>y</a:t>
            </a:r>
            <a:r>
              <a:rPr lang="en-US" sz="2000" dirty="0" smtClean="0">
                <a:solidFill>
                  <a:srgbClr val="0000FF"/>
                </a:solidFill>
                <a:latin typeface="+mj-lt"/>
                <a:ea typeface="Cambria Math"/>
              </a:rPr>
              <a:t> = 14.5 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8619" y="4271143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FF0000"/>
                </a:solidFill>
                <a:latin typeface="+mj-lt"/>
              </a:rPr>
              <a:t>- 25</a:t>
            </a:r>
            <a:r>
              <a:rPr lang="en-US" sz="1800" u="sng" baseline="30000" dirty="0" smtClean="0">
                <a:solidFill>
                  <a:srgbClr val="FF0000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65</a:t>
            </a:r>
            <a:r>
              <a:rPr lang="en-US" sz="1800" baseline="30000" dirty="0" smtClean="0">
                <a:solidFill>
                  <a:srgbClr val="0000FF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0000FF"/>
                </a:solidFill>
                <a:latin typeface="Cambria Math"/>
                <a:ea typeface="Cambria Math"/>
              </a:rPr>
              <a:t>∠Y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8326" y="5469815"/>
            <a:ext cx="424259" cy="422516"/>
            <a:chOff x="1457730" y="3931657"/>
            <a:chExt cx="424259" cy="422516"/>
          </a:xfrm>
        </p:grpSpPr>
        <p:sp>
          <p:nvSpPr>
            <p:cNvPr id="30" name="TextBox 29"/>
            <p:cNvSpPr txBox="1"/>
            <p:nvPr/>
          </p:nvSpPr>
          <p:spPr>
            <a:xfrm>
              <a:off x="1502685" y="3946445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457730" y="3931657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334583" y="5496851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88718" y="5200004"/>
            <a:ext cx="104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y = 14.5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07759" y="482112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x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20198613">
            <a:off x="1415550" y="4636070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6669" y="2889885"/>
            <a:ext cx="224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Known: </a:t>
            </a:r>
            <a:r>
              <a:rPr lang="en-US" sz="2000" dirty="0" smtClean="0">
                <a:solidFill>
                  <a:srgbClr val="FF0000"/>
                </a:solidFill>
              </a:rPr>
              <a:t>ADJ,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∠X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009900"/>
                </a:solidFill>
                <a:latin typeface="+mj-lt"/>
                <a:ea typeface="Cambria Math"/>
              </a:rPr>
              <a:t>HYP</a:t>
            </a:r>
            <a:endParaRPr lang="en-US" sz="2000" dirty="0">
              <a:solidFill>
                <a:srgbClr val="0099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322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85676" y="3701074"/>
                <a:ext cx="1943724" cy="623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𝐶𝑜𝑠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14.5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𝒛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676" y="3701074"/>
                <a:ext cx="1943724" cy="6237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97367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62139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XYZ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5400000">
            <a:off x="2482114" y="4853380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851703" y="3363968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16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+14.5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703" y="3363968"/>
                <a:ext cx="2152188" cy="3629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27885" y="54882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X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319050" y="5595797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942890" y="3741326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367006" y="4867498"/>
            <a:ext cx="1084230" cy="295523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3894" y="5233062"/>
            <a:ext cx="78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25</a:t>
            </a:r>
            <a:r>
              <a:rPr lang="en-US" sz="1600" baseline="30000" dirty="0" smtClean="0">
                <a:solidFill>
                  <a:srgbClr val="FF0000"/>
                </a:solidFill>
              </a:rPr>
              <a:t>o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20198613">
            <a:off x="1406025" y="4629944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900"/>
                </a:solidFill>
              </a:rPr>
              <a:t>HYP</a:t>
            </a:r>
            <a:endParaRPr lang="en-US" sz="1400" b="1" dirty="0">
              <a:solidFill>
                <a:srgbClr val="0099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4505" y="5494713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ADJ</a:t>
            </a:r>
            <a:endParaRPr lang="en-US" sz="1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632128" y="4461354"/>
                <a:ext cx="19437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25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=14.5</m:t>
                      </m:r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128" y="4461354"/>
                <a:ext cx="194372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37599" y="4832350"/>
                <a:ext cx="1943724" cy="635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14.5</m:t>
                          </m:r>
                        </m:num>
                        <m:den>
                          <m:func>
                            <m:func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599" y="4832350"/>
                <a:ext cx="1943724" cy="63523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889303" y="5564086"/>
                <a:ext cx="19437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𝒛</m:t>
                      </m:r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303" y="5564086"/>
                <a:ext cx="194372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89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8" grpId="0"/>
      <p:bldP spid="21" grpId="0"/>
      <p:bldP spid="22" grpId="0"/>
      <p:bldP spid="23" grpId="0"/>
      <p:bldP spid="24" grpId="0"/>
      <p:bldP spid="36" grpId="0"/>
      <p:bldP spid="37" grpId="0"/>
      <p:bldP spid="38" grpId="0"/>
      <p:bldP spid="45" grpId="0"/>
      <p:bldP spid="50" grpId="0"/>
      <p:bldP spid="52" grpId="0"/>
      <p:bldP spid="53" grpId="0"/>
      <p:bldP spid="54" grpId="0"/>
      <p:bldP spid="57" grpId="0"/>
      <p:bldP spid="2" grpId="0" animBg="1"/>
      <p:bldP spid="61" grpId="0"/>
      <p:bldP spid="46" grpId="0"/>
      <p:bldP spid="49" grpId="0"/>
      <p:bldP spid="64" grpId="0" animBg="1"/>
      <p:bldP spid="65" grpId="0" animBg="1"/>
      <p:bldP spid="66" grpId="0" animBg="1"/>
      <p:bldP spid="42" grpId="0"/>
      <p:bldP spid="47" grpId="0"/>
      <p:bldP spid="62" grpId="0"/>
      <p:bldP spid="67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64131" y="4978355"/>
                <a:ext cx="11935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14.1 =</a:t>
                </a:r>
                <a:r>
                  <a:rPr lang="en-US" sz="1800" b="1" dirty="0" smtClean="0">
                    <a:solidFill>
                      <a:srgbClr val="009900"/>
                    </a:solidFill>
                  </a:rPr>
                  <a:t> </a:t>
                </a:r>
                <a:r>
                  <a:rPr lang="en-US" sz="1800" b="1" i="1" dirty="0" smtClean="0">
                    <a:solidFill>
                      <a:srgbClr val="0000FF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99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131" y="4978355"/>
                <a:ext cx="1193543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4082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757004" y="3740866"/>
                <a:ext cx="1735630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1800" b="0" i="0" smtClean="0">
                          <a:latin typeface="Cambria Math"/>
                        </a:rPr>
                        <m:t>=37.7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004" y="3740866"/>
                <a:ext cx="1735630" cy="3629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49184" y="2984950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𝐜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184" y="2984950"/>
                <a:ext cx="2152188" cy="3629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400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side 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22275" y="4104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0756" y="521477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5462" y="4463208"/>
            <a:ext cx="2038314" cy="1373521"/>
            <a:chOff x="515666" y="3997652"/>
            <a:chExt cx="2038314" cy="1373521"/>
          </a:xfrm>
        </p:grpSpPr>
        <p:sp>
          <p:nvSpPr>
            <p:cNvPr id="39" name="Isosceles Triangle 38"/>
            <p:cNvSpPr/>
            <p:nvPr/>
          </p:nvSpPr>
          <p:spPr bwMode="auto">
            <a:xfrm rot="12348866" flipH="1">
              <a:off x="515666" y="4374106"/>
              <a:ext cx="2038314" cy="997067"/>
            </a:xfrm>
            <a:prstGeom prst="triangle">
              <a:avLst>
                <a:gd name="adj" fmla="val 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 rot="7006019">
              <a:off x="800935" y="3997638"/>
              <a:ext cx="100953" cy="100982"/>
              <a:chOff x="915950" y="5557923"/>
              <a:chExt cx="100953" cy="100982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>
                <a:off x="915950" y="55579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 rot="5400000">
                <a:off x="964415" y="5608429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51" name="TextBox 50"/>
          <p:cNvSpPr txBox="1"/>
          <p:nvPr/>
        </p:nvSpPr>
        <p:spPr>
          <a:xfrm rot="17824266">
            <a:off x="765763" y="4724106"/>
            <a:ext cx="386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b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7482" y="3284049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mbria Math"/>
                <a:ea typeface="Cambria Math"/>
              </a:rPr>
              <a:t>∠B</a:t>
            </a:r>
            <a:r>
              <a:rPr lang="en-US" sz="2000" dirty="0" smtClean="0">
                <a:solidFill>
                  <a:srgbClr val="0000FF"/>
                </a:solidFill>
              </a:rPr>
              <a:t> = 22</a:t>
            </a:r>
            <a:r>
              <a:rPr lang="en-US" sz="2000" baseline="30000" dirty="0" smtClean="0">
                <a:solidFill>
                  <a:srgbClr val="0000FF"/>
                </a:solidFill>
              </a:rPr>
              <a:t>o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143" y="2869683"/>
            <a:ext cx="130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  <a:ea typeface="Cambria Math"/>
              </a:rPr>
              <a:t>a = 35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28619" y="4271143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0000FF"/>
                </a:solidFill>
                <a:latin typeface="+mj-lt"/>
              </a:rPr>
              <a:t>- 22</a:t>
            </a:r>
            <a:r>
              <a:rPr lang="en-US" sz="1800" u="sng" baseline="30000" dirty="0" smtClean="0">
                <a:solidFill>
                  <a:srgbClr val="0000FF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68</a:t>
            </a:r>
            <a:r>
              <a:rPr lang="en-US" sz="1800" baseline="30000" dirty="0" smtClean="0">
                <a:solidFill>
                  <a:srgbClr val="FF0000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Cambria Math"/>
                <a:ea typeface="Cambria Math"/>
              </a:rPr>
              <a:t>∠A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01180" y="5189161"/>
            <a:ext cx="424259" cy="422516"/>
            <a:chOff x="1398097" y="5756549"/>
            <a:chExt cx="424259" cy="422516"/>
          </a:xfrm>
        </p:grpSpPr>
        <p:sp>
          <p:nvSpPr>
            <p:cNvPr id="30" name="TextBox 29"/>
            <p:cNvSpPr txBox="1"/>
            <p:nvPr/>
          </p:nvSpPr>
          <p:spPr>
            <a:xfrm>
              <a:off x="1431322" y="5762711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FF"/>
                  </a:solidFill>
                </a:rPr>
                <a:t>B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398097" y="5756549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 rot="1619041">
            <a:off x="1722875" y="4641761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 rot="1536592">
            <a:off x="1284074" y="4724989"/>
            <a:ext cx="863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 = 35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98097" y="5313700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6669" y="2889885"/>
            <a:ext cx="224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Known: </a:t>
            </a:r>
            <a:r>
              <a:rPr lang="en-US" sz="2000" dirty="0" smtClean="0">
                <a:solidFill>
                  <a:srgbClr val="0000FF"/>
                </a:solidFill>
              </a:rPr>
              <a:t>ADJ, </a:t>
            </a:r>
            <a:r>
              <a:rPr lang="en-US" sz="2000" dirty="0" smtClean="0">
                <a:solidFill>
                  <a:srgbClr val="0000FF"/>
                </a:solidFill>
                <a:latin typeface="Cambria Math"/>
                <a:ea typeface="Cambria Math"/>
              </a:rPr>
              <a:t>∠B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0000FF"/>
                </a:solidFill>
                <a:latin typeface="+mj-lt"/>
                <a:ea typeface="Cambria Math"/>
              </a:rPr>
              <a:t>OPP</a:t>
            </a:r>
            <a:endParaRPr lang="en-US" sz="2000" dirty="0">
              <a:solidFill>
                <a:srgbClr val="0000FF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1814" y="3035504"/>
                <a:ext cx="1703471" cy="518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14" y="3035504"/>
                <a:ext cx="1703471" cy="518604"/>
              </a:xfrm>
              <a:prstGeom prst="rect">
                <a:avLst/>
              </a:prstGeom>
              <a:blipFill rotWithShape="1">
                <a:blip r:embed="rId5"/>
                <a:stretch>
                  <a:fillRect l="-3226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90790" y="3701074"/>
                <a:ext cx="1943724" cy="623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𝑡𝑎𝑛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22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90" y="3701074"/>
                <a:ext cx="1943724" cy="6237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97367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62139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ABC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7743541">
            <a:off x="398788" y="4683544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851703" y="3363968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35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+14.1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703" y="3363968"/>
                <a:ext cx="2152188" cy="3629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57037" y="524371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198635" y="4990360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029150" y="3741326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367006" y="4867498"/>
            <a:ext cx="1084230" cy="2955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59156" y="5015259"/>
            <a:ext cx="78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22</a:t>
            </a:r>
            <a:r>
              <a:rPr lang="en-US" sz="1600" baseline="30000" dirty="0" smtClean="0">
                <a:solidFill>
                  <a:srgbClr val="0000FF"/>
                </a:solidFill>
              </a:rPr>
              <a:t>o</a:t>
            </a:r>
            <a:endParaRPr lang="en-US" sz="16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993803" y="4461354"/>
                <a:ext cx="25277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35</m:t>
                      </m:r>
                      <m:r>
                        <a:rPr lang="en-US" sz="1800" b="1" i="1" smtClean="0">
                          <a:solidFill>
                            <a:srgbClr val="0099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𝑡𝑎𝑛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22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1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803" y="4461354"/>
                <a:ext cx="2527797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 rot="1619041">
            <a:off x="1705038" y="4640171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ADJ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7743541">
            <a:off x="399859" y="4684575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OPP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0" grpId="0"/>
      <p:bldP spid="58" grpId="0"/>
      <p:bldP spid="21" grpId="0"/>
      <p:bldP spid="22" grpId="0"/>
      <p:bldP spid="23" grpId="0"/>
      <p:bldP spid="24" grpId="0"/>
      <p:bldP spid="36" grpId="0"/>
      <p:bldP spid="37" grpId="0"/>
      <p:bldP spid="38" grpId="0"/>
      <p:bldP spid="50" grpId="0"/>
      <p:bldP spid="52" grpId="0"/>
      <p:bldP spid="53" grpId="0"/>
      <p:bldP spid="54" grpId="0"/>
      <p:bldP spid="57" grpId="0"/>
      <p:bldP spid="2" grpId="0" animBg="1"/>
      <p:bldP spid="61" grpId="0"/>
      <p:bldP spid="46" grpId="0"/>
      <p:bldP spid="49" grpId="0"/>
      <p:bldP spid="64" grpId="0" animBg="1"/>
      <p:bldP spid="65" grpId="0" animBg="1"/>
      <p:bldP spid="66" grpId="0" animBg="1"/>
      <p:bldP spid="42" grpId="0"/>
      <p:bldP spid="67" grpId="0"/>
      <p:bldP spid="48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400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angle R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687773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6840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T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40741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S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689939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6778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495340">
            <a:off x="2266551" y="5186056"/>
            <a:ext cx="785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t = 7.5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57507" y="3284049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t</a:t>
            </a:r>
            <a:r>
              <a:rPr lang="en-US" sz="2000" dirty="0" smtClean="0">
                <a:solidFill>
                  <a:srgbClr val="009900"/>
                </a:solidFill>
              </a:rPr>
              <a:t> = 7.5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143" y="2869683"/>
            <a:ext cx="97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  <a:ea typeface="Cambria Math"/>
              </a:rPr>
              <a:t>r = 4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0494" y="4271143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FF0000"/>
                </a:solidFill>
                <a:latin typeface="+mj-lt"/>
              </a:rPr>
              <a:t>- 32.2</a:t>
            </a:r>
            <a:r>
              <a:rPr lang="en-US" sz="1800" u="sng" baseline="30000" dirty="0" smtClean="0">
                <a:solidFill>
                  <a:srgbClr val="FF0000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57.8</a:t>
            </a:r>
            <a:r>
              <a:rPr lang="en-US" sz="1800" baseline="30000" dirty="0" smtClean="0">
                <a:solidFill>
                  <a:srgbClr val="0000FF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0000FF"/>
                </a:solidFill>
                <a:latin typeface="Cambria Math"/>
                <a:ea typeface="Cambria Math"/>
              </a:rPr>
              <a:t>∠S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81746" y="5671346"/>
            <a:ext cx="424259" cy="427995"/>
            <a:chOff x="4255281" y="5550875"/>
            <a:chExt cx="424259" cy="427995"/>
          </a:xfrm>
        </p:grpSpPr>
        <p:sp>
          <p:nvSpPr>
            <p:cNvPr id="30" name="TextBox 29"/>
            <p:cNvSpPr txBox="1"/>
            <p:nvPr/>
          </p:nvSpPr>
          <p:spPr>
            <a:xfrm>
              <a:off x="4302433" y="5550875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R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255281" y="555635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 rot="1495340">
            <a:off x="2403027" y="4976588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29974" y="503379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18921" y="5767612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132311" y="5045115"/>
            <a:ext cx="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 = 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17535" y="547120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495340">
            <a:off x="2404020" y="4979410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900"/>
                </a:solidFill>
              </a:rPr>
              <a:t>HYP</a:t>
            </a:r>
            <a:endParaRPr lang="en-US" sz="1400" b="1" dirty="0">
              <a:solidFill>
                <a:srgbClr val="00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6669" y="2889885"/>
            <a:ext cx="2432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Known: </a:t>
            </a:r>
            <a:r>
              <a:rPr lang="en-US" sz="2000" dirty="0" smtClean="0">
                <a:solidFill>
                  <a:srgbClr val="009900"/>
                </a:solidFill>
              </a:rPr>
              <a:t>HYP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OPP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FF0000"/>
                </a:solidFill>
                <a:latin typeface="Cambria Math"/>
                <a:ea typeface="Cambria Math"/>
              </a:rPr>
              <a:t>∠R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3226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76101" y="3701074"/>
                <a:ext cx="1565608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</m:func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7.5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101" y="3701074"/>
                <a:ext cx="1565608" cy="6099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𝐭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97367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426690" y="3740866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6.34=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690" y="3740866"/>
                <a:ext cx="173563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4071689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RST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1024977" y="5033299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OPP</a:t>
            </a:r>
            <a:endParaRPr lang="en-US" sz="1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92490" y="4388974"/>
                <a:ext cx="2623203" cy="617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7.5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490" y="4388974"/>
                <a:ext cx="2623203" cy="6176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537378" y="3363968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7.5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4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378" y="3363968"/>
                <a:ext cx="2152188" cy="3629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 bwMode="auto">
          <a:xfrm>
            <a:off x="4491502" y="5052243"/>
            <a:ext cx="1535931" cy="40717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714940" y="3768426"/>
            <a:ext cx="1248159" cy="36933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091844" y="4869663"/>
            <a:ext cx="1248159" cy="32192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578180" y="5071140"/>
                <a:ext cx="15005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32.2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180" y="5071140"/>
                <a:ext cx="15005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45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1" grpId="0"/>
      <p:bldP spid="22" grpId="0"/>
      <p:bldP spid="23" grpId="0"/>
      <p:bldP spid="24" grpId="0"/>
      <p:bldP spid="32" grpId="0"/>
      <p:bldP spid="34" grpId="0"/>
      <p:bldP spid="36" grpId="0"/>
      <p:bldP spid="37" grpId="0"/>
      <p:bldP spid="38" grpId="0"/>
      <p:bldP spid="45" grpId="0"/>
      <p:bldP spid="50" grpId="0"/>
      <p:bldP spid="52" grpId="0"/>
      <p:bldP spid="53" grpId="0"/>
      <p:bldP spid="54" grpId="0"/>
      <p:bldP spid="57" grpId="0"/>
      <p:bldP spid="58" grpId="0"/>
      <p:bldP spid="2" grpId="0" animBg="1"/>
      <p:bldP spid="60" grpId="0"/>
      <p:bldP spid="61" grpId="0"/>
      <p:bldP spid="46" grpId="0"/>
      <p:bldP spid="48" grpId="0"/>
      <p:bldP spid="49" grpId="0"/>
      <p:bldP spid="63" grpId="0" animBg="1"/>
      <p:bldP spid="64" grpId="0" animBg="1"/>
      <p:bldP spid="66" grpId="0" animBg="1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“Solving”</a:t>
            </a:r>
            <a:r>
              <a:rPr lang="en-US" sz="2800" dirty="0" smtClean="0"/>
              <a:t> Right Triangles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0169" y="2415165"/>
            <a:ext cx="439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There is no “</a:t>
            </a:r>
            <a:r>
              <a:rPr lang="en-US" i="1" dirty="0" smtClean="0"/>
              <a:t>one</a:t>
            </a:r>
            <a:r>
              <a:rPr lang="en-US" dirty="0" smtClean="0"/>
              <a:t>” right way...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51482" y="2889884"/>
            <a:ext cx="44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Given one side &amp; one angle: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25935" y="3351549"/>
            <a:ext cx="3040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Find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side using Sin, Cos, or Tan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651815" y="4989345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last angle using 3 </a:t>
            </a:r>
            <a:r>
              <a:rPr lang="en-US" sz="2000" dirty="0" smtClean="0">
                <a:latin typeface="Cambria Math"/>
                <a:ea typeface="Cambria Math"/>
              </a:rPr>
              <a:t>∠’s = 180</a:t>
            </a:r>
            <a:r>
              <a:rPr lang="en-US" sz="2000" baseline="30000" dirty="0" smtClean="0">
                <a:latin typeface="Cambria Math"/>
                <a:ea typeface="Cambria Math"/>
              </a:rPr>
              <a:t>o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</a:p>
          <a:p>
            <a:r>
              <a:rPr lang="en-US" sz="2000" dirty="0">
                <a:latin typeface="Cambria Math"/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    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6195" y="3995712"/>
            <a:ext cx="3144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side using Sin, Cos, or Tan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5934" y="3979543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side using Pythagorean Theorem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25694" y="2980813"/>
            <a:ext cx="80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or...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7614" y="3351549"/>
            <a:ext cx="2816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Find last angle using 3 </a:t>
            </a:r>
            <a:r>
              <a:rPr lang="en-US" sz="2000" dirty="0" smtClean="0">
                <a:latin typeface="Cambria Math"/>
                <a:ea typeface="Cambria Math"/>
              </a:rPr>
              <a:t>∠’s = 180</a:t>
            </a:r>
            <a:r>
              <a:rPr lang="en-US" sz="2000" baseline="30000" dirty="0" smtClean="0">
                <a:latin typeface="Cambria Math"/>
                <a:ea typeface="Cambria Math"/>
              </a:rPr>
              <a:t>o</a:t>
            </a:r>
            <a:r>
              <a:rPr lang="en-US" sz="2000" dirty="0" smtClean="0">
                <a:latin typeface="Cambria Math"/>
                <a:ea typeface="Cambria Math"/>
              </a:rPr>
              <a:t>     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274905" y="4689112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side using Pythagorean Theorem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0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7" grpId="0"/>
      <p:bldP spid="9" grpId="0"/>
      <p:bldP spid="12" grpId="0"/>
      <p:bldP spid="13" grpId="0"/>
      <p:bldP spid="15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“Solving”</a:t>
            </a:r>
            <a:r>
              <a:rPr lang="en-US" sz="2800" dirty="0" smtClean="0"/>
              <a:t> Right Triangles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0169" y="2415165"/>
            <a:ext cx="439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There is no “</a:t>
            </a:r>
            <a:r>
              <a:rPr lang="en-US" i="1" dirty="0" smtClean="0"/>
              <a:t>one</a:t>
            </a:r>
            <a:r>
              <a:rPr lang="en-US" dirty="0" smtClean="0"/>
              <a:t>” right way...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51482" y="2889884"/>
            <a:ext cx="285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Given two sides: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25935" y="3351549"/>
            <a:ext cx="3040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Find one angle using Sin, Cos, or Tan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625934" y="4059435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last angle using 3 </a:t>
            </a:r>
            <a:r>
              <a:rPr lang="en-US" sz="2000" dirty="0" smtClean="0">
                <a:latin typeface="Cambria Math"/>
                <a:ea typeface="Cambria Math"/>
              </a:rPr>
              <a:t>∠’s = 180</a:t>
            </a:r>
            <a:r>
              <a:rPr lang="en-US" sz="2000" baseline="30000" dirty="0" smtClean="0">
                <a:latin typeface="Cambria Math"/>
                <a:ea typeface="Cambria Math"/>
              </a:rPr>
              <a:t>o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</a:p>
          <a:p>
            <a:r>
              <a:rPr lang="en-US" sz="2000" dirty="0">
                <a:latin typeface="Cambria Math"/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    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66281" y="3351549"/>
            <a:ext cx="3075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Find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side using Pythagorean Theorem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66281" y="4059435"/>
            <a:ext cx="3273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one angle using Sin, Cos, or Tan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5934" y="5075098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side using Pythagorean Theorem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25694" y="2980813"/>
            <a:ext cx="80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or...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5293" y="4767321"/>
            <a:ext cx="3204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i="1" dirty="0" smtClean="0"/>
              <a:t>Then</a:t>
            </a:r>
            <a:r>
              <a:rPr lang="en-US" sz="2000" dirty="0" smtClean="0"/>
              <a:t> find last angle using 3 </a:t>
            </a:r>
            <a:r>
              <a:rPr lang="en-US" sz="2000" dirty="0" smtClean="0">
                <a:latin typeface="Cambria Math"/>
                <a:ea typeface="Cambria Math"/>
              </a:rPr>
              <a:t>∠’s = 180</a:t>
            </a:r>
            <a:r>
              <a:rPr lang="en-US" sz="2000" baseline="30000" dirty="0" smtClean="0">
                <a:latin typeface="Cambria Math"/>
                <a:ea typeface="Cambria Math"/>
              </a:rPr>
              <a:t>o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</a:p>
          <a:p>
            <a:r>
              <a:rPr lang="en-US" sz="2000" dirty="0">
                <a:latin typeface="Cambria Math"/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     </a:t>
            </a:r>
            <a:r>
              <a:rPr lang="en-US" sz="2000" b="1" i="1" u="sng" dirty="0" smtClean="0"/>
              <a:t>or</a:t>
            </a:r>
            <a:r>
              <a:rPr lang="en-US" sz="2000" dirty="0" smtClean="0"/>
              <a:t>  Sin, Cos, or 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22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19.1: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19.2: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19.3: Inscribed and Circumscribed Regular 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20.1: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20.2: Solving Triangles Using Trig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5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54018" y="3351549"/>
            <a:ext cx="6475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3988" indent="-1423988"/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dirty="0" smtClean="0"/>
              <a:t>– Labeled according to their relationship to an angle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95" name="TextBox 94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Review</a:t>
            </a:r>
            <a:r>
              <a:rPr lang="en-US" sz="2800" dirty="0" smtClean="0"/>
              <a:t>: Labeling a Right Triangle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4017" y="2889884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Review</a:t>
            </a:r>
            <a:r>
              <a:rPr lang="en-US" sz="2800" dirty="0" smtClean="0"/>
              <a:t>: Trigonometric </a:t>
            </a:r>
            <a:r>
              <a:rPr lang="en-US" sz="2800" i="1" u="sng" dirty="0" smtClean="0"/>
              <a:t>ratios</a:t>
            </a: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36729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Sine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488" y="2403944"/>
                <a:ext cx="2601076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2108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Cosine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𝐻𝑦𝑝𝑜𝑡𝑒𝑛𝑢𝑠𝑒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41" y="2930127"/>
                <a:ext cx="2601076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Tangent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𝑂𝑝𝑝𝑜𝑠𝑖𝑡𝑒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𝐴𝑑𝑗𝑎𝑐𝑒𝑛𝑡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70" y="3464120"/>
                <a:ext cx="2601076" cy="526619"/>
              </a:xfrm>
              <a:prstGeom prst="rect">
                <a:avLst/>
              </a:prstGeom>
              <a:blipFill rotWithShape="1">
                <a:blip r:embed="rId4"/>
                <a:stretch>
                  <a:fillRect l="-211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1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2601076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1874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2601076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= 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2601076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210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943" y="2385853"/>
                <a:ext cx="787684" cy="5355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Review</a:t>
            </a:r>
            <a:r>
              <a:rPr lang="en-US" sz="2800" dirty="0" smtClean="0"/>
              <a:t>: Trigonometric </a:t>
            </a:r>
            <a:r>
              <a:rPr lang="en-US" sz="2800" i="1" u="sng" dirty="0" smtClean="0"/>
              <a:t>ratios</a:t>
            </a:r>
            <a:endParaRPr lang="en-US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54761" y="2941789"/>
                <a:ext cx="687169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761" y="2941789"/>
                <a:ext cx="687169" cy="504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958127" y="3421754"/>
                <a:ext cx="683803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127" y="3421754"/>
                <a:ext cx="683803" cy="5355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59" y="2415128"/>
                <a:ext cx="2601076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2113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3" y="2928240"/>
                <a:ext cx="1534733" cy="526234"/>
              </a:xfrm>
              <a:prstGeom prst="rect">
                <a:avLst/>
              </a:prstGeom>
              <a:blipFill rotWithShape="1">
                <a:blip r:embed="rId6"/>
                <a:stretch>
                  <a:fillRect l="-3175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202" y="3472212"/>
                <a:ext cx="1531244" cy="526619"/>
              </a:xfrm>
              <a:prstGeom prst="rect">
                <a:avLst/>
              </a:prstGeom>
              <a:blipFill rotWithShape="1">
                <a:blip r:embed="rId7"/>
                <a:stretch>
                  <a:fillRect l="-358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94947" y="247677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3038" y="30038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3038" y="35315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39299" y="4084721"/>
            <a:ext cx="424259" cy="422516"/>
            <a:chOff x="4771456" y="5640944"/>
            <a:chExt cx="424259" cy="422516"/>
          </a:xfrm>
        </p:grpSpPr>
        <p:sp>
          <p:nvSpPr>
            <p:cNvPr id="56" name="TextBox 55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58" name="Isosceles Triangle 57"/>
          <p:cNvSpPr/>
          <p:nvPr/>
        </p:nvSpPr>
        <p:spPr bwMode="auto">
          <a:xfrm>
            <a:off x="4823384" y="4392112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58209" y="538840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79475" y="411174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23384" y="5394278"/>
            <a:ext cx="100953" cy="100953"/>
            <a:chOff x="2550232" y="5071046"/>
            <a:chExt cx="100953" cy="100953"/>
          </a:xfrm>
        </p:grpSpPr>
        <p:cxnSp>
          <p:nvCxnSpPr>
            <p:cNvPr id="62" name="Straight Connector 61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/>
          <p:cNvSpPr txBox="1"/>
          <p:nvPr/>
        </p:nvSpPr>
        <p:spPr>
          <a:xfrm>
            <a:off x="7188740" y="538216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495340">
            <a:off x="5771531" y="4701932"/>
            <a:ext cx="61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1936" y="5473966"/>
            <a:ext cx="65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6200000">
            <a:off x="4368812" y="4742051"/>
            <a:ext cx="667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50656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8301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49271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88490" y="5330999"/>
            <a:ext cx="424259" cy="422516"/>
            <a:chOff x="4771456" y="5640944"/>
            <a:chExt cx="424259" cy="422516"/>
          </a:xfrm>
        </p:grpSpPr>
        <p:sp>
          <p:nvSpPr>
            <p:cNvPr id="37" name="TextBox 36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A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9" name="Isosceles Triangle 38"/>
          <p:cNvSpPr/>
          <p:nvPr/>
        </p:nvSpPr>
        <p:spPr bwMode="auto">
          <a:xfrm>
            <a:off x="1465666" y="4377237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37353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0968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379403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TextBox 45"/>
          <p:cNvSpPr txBox="1"/>
          <p:nvPr/>
        </p:nvSpPr>
        <p:spPr>
          <a:xfrm rot="1495340">
            <a:off x="2403026" y="4690256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012722" y="473188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OPP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01670" y="5465702"/>
            <a:ext cx="533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6752" y="474364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4397" y="517268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15367" y="479831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703223" y="2433790"/>
                <a:ext cx="917407" cy="50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2433790"/>
                <a:ext cx="917407" cy="5041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99857" y="2933082"/>
                <a:ext cx="878241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99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857" y="2933082"/>
                <a:ext cx="878241" cy="5355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703223" y="3469691"/>
                <a:ext cx="679249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223" y="3469691"/>
                <a:ext cx="679249" cy="504241"/>
              </a:xfrm>
              <a:prstGeom prst="rect">
                <a:avLst/>
              </a:prstGeom>
              <a:blipFill rotWithShape="1">
                <a:blip r:embed="rId10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98" y="2398321"/>
                <a:ext cx="1561351" cy="526234"/>
              </a:xfrm>
              <a:prstGeom prst="rect">
                <a:avLst/>
              </a:prstGeom>
              <a:blipFill rotWithShape="1">
                <a:blip r:embed="rId11"/>
                <a:stretch>
                  <a:fillRect l="-3125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703" y="2936873"/>
                <a:ext cx="1557546" cy="526234"/>
              </a:xfrm>
              <a:prstGeom prst="rect">
                <a:avLst/>
              </a:prstGeom>
              <a:blipFill rotWithShape="1">
                <a:blip r:embed="rId12"/>
                <a:stretch>
                  <a:fillRect l="-3529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034" y="3472212"/>
                <a:ext cx="1584581" cy="526619"/>
              </a:xfrm>
              <a:prstGeom prst="rect">
                <a:avLst/>
              </a:prstGeom>
              <a:blipFill rotWithShape="1">
                <a:blip r:embed="rId13"/>
                <a:stretch>
                  <a:fillRect l="-3077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1806203" y="246119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4294" y="301250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14294" y="354027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“Solving”</a:t>
            </a:r>
            <a:r>
              <a:rPr lang="en-US" sz="2800" dirty="0" smtClean="0"/>
              <a:t> Right Triangles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Means finding all missing sides, angles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4018" y="2889884"/>
            <a:ext cx="1535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Tools: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9544" y="3820917"/>
            <a:ext cx="363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Pythagorean Theorem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85570" y="4277836"/>
                <a:ext cx="16814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570" y="4277836"/>
                <a:ext cx="1681421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25876" y="3357032"/>
            <a:ext cx="669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All three angles add up to 180</a:t>
            </a:r>
            <a:r>
              <a:rPr lang="en-US" baseline="30000" dirty="0" smtClean="0"/>
              <a:t>o</a:t>
            </a:r>
            <a:r>
              <a:rPr lang="en-US" dirty="0" smtClean="0"/>
              <a:t>  </a:t>
            </a:r>
            <a:r>
              <a:rPr lang="en-US" sz="1800" dirty="0" smtClean="0"/>
              <a:t>[</a:t>
            </a:r>
            <a:r>
              <a:rPr lang="en-US" sz="1800" b="1" i="1" dirty="0" smtClean="0"/>
              <a:t>ALL</a:t>
            </a:r>
            <a:r>
              <a:rPr lang="en-US" sz="1800" dirty="0" smtClean="0"/>
              <a:t> Triangles]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04627" y="5166934"/>
                <a:ext cx="130718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627" y="5166934"/>
                <a:ext cx="1307181" cy="526234"/>
              </a:xfrm>
              <a:prstGeom prst="rect">
                <a:avLst/>
              </a:prstGeom>
              <a:blipFill rotWithShape="1">
                <a:blip r:embed="rId3"/>
                <a:stretch>
                  <a:fillRect l="-4206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56523" y="5166934"/>
                <a:ext cx="1300538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srgbClr val="FF0000"/>
                    </a:solidFill>
                  </a:rPr>
                  <a:t> </a:t>
                </a:r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523" y="5166934"/>
                <a:ext cx="1300538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3738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05068" y="5191953"/>
                <a:ext cx="1377651" cy="52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Tan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068" y="5191953"/>
                <a:ext cx="1377651" cy="526619"/>
              </a:xfrm>
              <a:prstGeom prst="rect">
                <a:avLst/>
              </a:prstGeom>
              <a:blipFill rotWithShape="1">
                <a:blip r:embed="rId5"/>
                <a:stretch>
                  <a:fillRect l="-3982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8628" y="4717776"/>
            <a:ext cx="363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Trigonometric Ratios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27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905000"/>
            <a:ext cx="752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“Solving”</a:t>
            </a:r>
            <a:r>
              <a:rPr lang="en-US" sz="2800" dirty="0" smtClean="0"/>
              <a:t> Right Triangles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54018" y="2428219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Need to be given </a:t>
            </a:r>
            <a:r>
              <a:rPr lang="en-US" i="1" dirty="0" smtClean="0"/>
              <a:t>either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25876" y="3357032"/>
            <a:ext cx="669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One side &amp; one (acute) angle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48627" y="2889884"/>
            <a:ext cx="2040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Two sides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9550" y="2879471"/>
            <a:ext cx="733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33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71302" y="4955603"/>
                <a:ext cx="1565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12.06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302" y="4955603"/>
                <a:ext cx="1565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86549" y="3775370"/>
                <a:ext cx="1214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8.92=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9" y="3775370"/>
                <a:ext cx="121427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354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side b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1465666" y="4687773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491" y="56840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1757" y="440741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65666" y="5689939"/>
            <a:ext cx="100953" cy="100953"/>
            <a:chOff x="2550232" y="5071046"/>
            <a:chExt cx="100953" cy="100953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3831022" y="56778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10929" y="4853569"/>
            <a:ext cx="78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53.5</a:t>
            </a:r>
            <a:r>
              <a:rPr lang="en-US" sz="1600" baseline="30000" dirty="0" smtClean="0">
                <a:solidFill>
                  <a:srgbClr val="0000FF"/>
                </a:solidFill>
              </a:rPr>
              <a:t>o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495340">
            <a:off x="2265695" y="5189928"/>
            <a:ext cx="80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c = 15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9674" y="2889885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900"/>
                </a:solidFill>
              </a:rPr>
              <a:t>c = 15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7736" y="3284700"/>
            <a:ext cx="1526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mbria Math"/>
                <a:ea typeface="Cambria Math"/>
              </a:rPr>
              <a:t>∠B</a:t>
            </a:r>
            <a:r>
              <a:rPr lang="en-US" sz="2000" dirty="0" smtClean="0">
                <a:solidFill>
                  <a:srgbClr val="0000FF"/>
                </a:solidFill>
              </a:rPr>
              <a:t> = 53.5</a:t>
            </a:r>
            <a:r>
              <a:rPr lang="en-US" sz="2000" baseline="30000" dirty="0" smtClean="0">
                <a:solidFill>
                  <a:srgbClr val="0000FF"/>
                </a:solidFill>
              </a:rPr>
              <a:t>o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0494" y="4409159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0000FF"/>
                </a:solidFill>
                <a:latin typeface="+mj-lt"/>
              </a:rPr>
              <a:t>- 53.5</a:t>
            </a:r>
            <a:r>
              <a:rPr lang="en-US" sz="1800" u="sng" baseline="30000" dirty="0" smtClean="0">
                <a:solidFill>
                  <a:srgbClr val="0000FF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36.5</a:t>
            </a:r>
            <a:r>
              <a:rPr lang="en-US" sz="1800" baseline="30000" dirty="0" smtClean="0">
                <a:solidFill>
                  <a:srgbClr val="FF0000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Cambria Math"/>
                <a:ea typeface="Cambria Math"/>
              </a:rPr>
              <a:t>∠A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71299" y="4374299"/>
            <a:ext cx="424259" cy="422516"/>
            <a:chOff x="4771456" y="5640944"/>
            <a:chExt cx="424259" cy="422516"/>
          </a:xfrm>
        </p:grpSpPr>
        <p:sp>
          <p:nvSpPr>
            <p:cNvPr id="30" name="TextBox 29"/>
            <p:cNvSpPr txBox="1"/>
            <p:nvPr/>
          </p:nvSpPr>
          <p:spPr>
            <a:xfrm>
              <a:off x="4803355" y="5652717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771456" y="5640944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 rot="1495340">
            <a:off x="2403027" y="4976588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29974" y="5033791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18921" y="5767612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26430" y="517910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17535" y="547120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 rot="1495340">
            <a:off x="2405028" y="4989550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900"/>
                </a:solidFill>
              </a:rPr>
              <a:t>HYP</a:t>
            </a:r>
            <a:endParaRPr lang="en-US" sz="1400" b="1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26669" y="2889885"/>
                <a:ext cx="2157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Known: </a:t>
                </a:r>
                <a:r>
                  <a:rPr lang="en-US" sz="2000" dirty="0" smtClean="0">
                    <a:solidFill>
                      <a:srgbClr val="009900"/>
                    </a:solidFill>
                  </a:rPr>
                  <a:t>HYP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669" y="2889885"/>
                <a:ext cx="215701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310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0000FF"/>
                </a:solidFill>
              </a:rPr>
              <a:t>OPP</a:t>
            </a:r>
            <a:endParaRPr 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26564" y="3035504"/>
                <a:ext cx="170347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Sin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𝑂𝑝𝑝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64" y="3035504"/>
                <a:ext cx="1703471" cy="526234"/>
              </a:xfrm>
              <a:prstGeom prst="rect">
                <a:avLst/>
              </a:prstGeom>
              <a:blipFill rotWithShape="1">
                <a:blip r:embed="rId5"/>
                <a:stretch>
                  <a:fillRect l="-3226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64293" y="3803923"/>
                <a:ext cx="1703471" cy="625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53.5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293" y="3803923"/>
                <a:ext cx="1703471" cy="6256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07100" y="4500011"/>
                <a:ext cx="2152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15(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53.5</m:t>
                          </m:r>
                          <m:r>
                            <a:rPr lang="en-US" sz="1800" b="0" i="1" baseline="30000" smtClean="0">
                              <a:latin typeface="Cambria Math"/>
                            </a:rPr>
                            <m:t>𝑜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1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100" y="4500011"/>
                <a:ext cx="215218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39830" y="3036706"/>
                <a:ext cx="2152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𝐜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830" y="3036706"/>
                <a:ext cx="215218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87842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763936" y="3406038"/>
                <a:ext cx="2152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15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+12.06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36" y="3406038"/>
                <a:ext cx="215218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821535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ABC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16963" y="5771126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OPP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30795" y="4955603"/>
            <a:ext cx="1248159" cy="36933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705415" y="3797001"/>
            <a:ext cx="1248159" cy="3693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7091844" y="5003013"/>
            <a:ext cx="1248159" cy="32192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0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35" grpId="0"/>
      <p:bldP spid="51" grpId="0"/>
      <p:bldP spid="21" grpId="0"/>
      <p:bldP spid="22" grpId="0"/>
      <p:bldP spid="23" grpId="0"/>
      <p:bldP spid="24" grpId="0"/>
      <p:bldP spid="32" grpId="0"/>
      <p:bldP spid="34" grpId="0"/>
      <p:bldP spid="36" grpId="0"/>
      <p:bldP spid="37" grpId="0"/>
      <p:bldP spid="38" grpId="0"/>
      <p:bldP spid="50" grpId="0"/>
      <p:bldP spid="52" grpId="0"/>
      <p:bldP spid="53" grpId="0"/>
      <p:bldP spid="54" grpId="0"/>
      <p:bldP spid="55" grpId="0"/>
      <p:bldP spid="56" grpId="0"/>
      <p:bldP spid="58" grpId="0"/>
      <p:bldP spid="2" grpId="0" animBg="1"/>
      <p:bldP spid="59" grpId="0"/>
      <p:bldP spid="61" grpId="0"/>
      <p:bldP spid="62" grpId="0"/>
      <p:bldP spid="5" grpId="0" animBg="1"/>
      <p:bldP spid="64" grpId="0" animBg="1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455265" y="3740866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7.7=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265" y="3740866"/>
                <a:ext cx="173563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smtClean="0">
                          <a:solidFill>
                            <a:srgbClr val="009900"/>
                          </a:solidFill>
                          <a:latin typeface="Cambria Math"/>
                        </a:rPr>
                        <m:t>𝐟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952" y="2984950"/>
                <a:ext cx="2152188" cy="3629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400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</a:t>
            </a:r>
            <a:r>
              <a:rPr lang="en-US" sz="2800" dirty="0" smtClean="0"/>
              <a:t>Find angle D</a:t>
            </a:r>
            <a:endParaRPr lang="en-US" dirty="0"/>
          </a:p>
        </p:txBody>
      </p:sp>
      <p:sp>
        <p:nvSpPr>
          <p:cNvPr id="39" name="Isosceles Triangle 38"/>
          <p:cNvSpPr/>
          <p:nvPr/>
        </p:nvSpPr>
        <p:spPr bwMode="auto">
          <a:xfrm rot="5400000" flipH="1">
            <a:off x="745546" y="4087854"/>
            <a:ext cx="1742594" cy="141795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1866" y="56173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5093" y="360650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D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5950" y="5557923"/>
            <a:ext cx="100953" cy="100982"/>
            <a:chOff x="915950" y="5557923"/>
            <a:chExt cx="100953" cy="100982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915950" y="55579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964415" y="5608429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 rot="3127827">
            <a:off x="1276931" y="4869222"/>
            <a:ext cx="785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9900"/>
                </a:solidFill>
              </a:rPr>
              <a:t>f</a:t>
            </a:r>
            <a:r>
              <a:rPr lang="en-US" sz="1600" dirty="0" smtClean="0">
                <a:solidFill>
                  <a:srgbClr val="009900"/>
                </a:solidFill>
              </a:rPr>
              <a:t> =16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555" y="2428220"/>
            <a:ext cx="13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14657" y="3284049"/>
            <a:ext cx="12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900"/>
                </a:solidFill>
              </a:rPr>
              <a:t>f = 16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5143" y="2869683"/>
            <a:ext cx="97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  <a:ea typeface="Cambria Math"/>
              </a:rPr>
              <a:t>e = 14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0494" y="4271143"/>
            <a:ext cx="16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+mj-lt"/>
                <a:ea typeface="Cambria Math"/>
              </a:rPr>
              <a:t>  </a:t>
            </a:r>
            <a:r>
              <a:rPr lang="en-US" sz="1800" dirty="0" smtClean="0">
                <a:latin typeface="+mj-lt"/>
                <a:ea typeface="Cambria Math"/>
              </a:rPr>
              <a:t>90</a:t>
            </a:r>
            <a:r>
              <a:rPr lang="en-US" sz="1800" baseline="30000" dirty="0" smtClean="0">
                <a:latin typeface="+mj-lt"/>
                <a:ea typeface="Cambria Math"/>
              </a:rPr>
              <a:t>o</a:t>
            </a:r>
            <a:endParaRPr lang="en-US" sz="1800" dirty="0" smtClean="0">
              <a:latin typeface="+mj-lt"/>
              <a:ea typeface="Cambria Math"/>
            </a:endParaRPr>
          </a:p>
          <a:p>
            <a:r>
              <a:rPr lang="en-US" sz="1800" u="sng" dirty="0" smtClean="0">
                <a:solidFill>
                  <a:srgbClr val="0000FF"/>
                </a:solidFill>
                <a:latin typeface="+mj-lt"/>
              </a:rPr>
              <a:t>- 29</a:t>
            </a:r>
            <a:r>
              <a:rPr lang="en-US" sz="1800" u="sng" baseline="30000" dirty="0" smtClean="0">
                <a:solidFill>
                  <a:srgbClr val="0000FF"/>
                </a:solidFill>
                <a:latin typeface="+mj-lt"/>
              </a:rPr>
              <a:t>o</a:t>
            </a:r>
            <a:endParaRPr lang="en-US" sz="1800" u="sng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+mj-lt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61</a:t>
            </a:r>
            <a:r>
              <a:rPr lang="en-US" sz="1800" baseline="30000" dirty="0" smtClean="0">
                <a:solidFill>
                  <a:srgbClr val="FF0000"/>
                </a:solidFill>
                <a:latin typeface="+mj-lt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Cambria Math"/>
                <a:ea typeface="Cambria Math"/>
              </a:rPr>
              <a:t>∠E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9339" y="3595682"/>
            <a:ext cx="424259" cy="423718"/>
            <a:chOff x="4410242" y="5675623"/>
            <a:chExt cx="424259" cy="423718"/>
          </a:xfrm>
        </p:grpSpPr>
        <p:sp>
          <p:nvSpPr>
            <p:cNvPr id="30" name="TextBox 29"/>
            <p:cNvSpPr txBox="1"/>
            <p:nvPr/>
          </p:nvSpPr>
          <p:spPr>
            <a:xfrm>
              <a:off x="4452742" y="5675623"/>
              <a:ext cx="3651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FF"/>
                  </a:solidFill>
                </a:rPr>
                <a:t>D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410242" y="5676825"/>
              <a:ext cx="424259" cy="422516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325058" y="5677826"/>
            <a:ext cx="58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OPP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601" y="2428220"/>
            <a:ext cx="492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/>
              <a:t>ID Trig Function: </a:t>
            </a:r>
            <a:r>
              <a:rPr lang="en-US" b="1" dirty="0" smtClean="0"/>
              <a:t>Label Triangle!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570448" y="4725030"/>
            <a:ext cx="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 = 14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54340" y="536838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d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3078055">
            <a:off x="1508412" y="4684778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HYP</a:t>
            </a:r>
            <a:endParaRPr lang="en-US" sz="1400" dirty="0">
              <a:solidFill>
                <a:srgbClr val="00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26669" y="2889885"/>
            <a:ext cx="224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Known: </a:t>
            </a:r>
            <a:r>
              <a:rPr lang="en-US" sz="2000" dirty="0" smtClean="0">
                <a:solidFill>
                  <a:srgbClr val="009900"/>
                </a:solidFill>
              </a:rPr>
              <a:t>HYP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670" y="3304295"/>
            <a:ext cx="206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Wanted: </a:t>
            </a:r>
            <a:r>
              <a:rPr lang="en-US" sz="2000" dirty="0" smtClean="0">
                <a:solidFill>
                  <a:srgbClr val="0000FF"/>
                </a:solidFill>
                <a:latin typeface="Cambria Math"/>
                <a:ea typeface="Cambria Math"/>
              </a:rPr>
              <a:t>∠D</a:t>
            </a:r>
            <a:endParaRPr 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:r>
                  <a:rPr lang="en-US" sz="1800" dirty="0" smtClean="0"/>
                  <a:t>Cos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𝐴𝑑𝑗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𝐻𝑦𝑝</m:t>
                        </m:r>
                      </m:den>
                    </m:f>
                  </m:oMath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14" y="3035504"/>
                <a:ext cx="1703471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3226" b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85701" y="3701074"/>
                <a:ext cx="1565608" cy="61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</m:func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701" y="3701074"/>
                <a:ext cx="1565608" cy="611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 bwMode="auto">
          <a:xfrm>
            <a:off x="4973670" y="2958860"/>
            <a:ext cx="256770" cy="655608"/>
          </a:xfrm>
          <a:prstGeom prst="rightBrac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71689" y="1905000"/>
            <a:ext cx="39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... Solve Triangle DEF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436122" y="4733023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ADJ</a:t>
            </a:r>
            <a:endParaRPr lang="en-US" sz="1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74691" y="4374655"/>
                <a:ext cx="2623203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𝑫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691" y="4374655"/>
                <a:ext cx="2623203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575478" y="3363968"/>
                <a:ext cx="2152188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/>
                        </a:rPr>
                        <m:t>16</m:t>
                      </m:r>
                      <m:r>
                        <a:rPr lang="en-US" sz="1800" b="0" i="0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0" smtClean="0"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+14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478" y="3363968"/>
                <a:ext cx="2152188" cy="3629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271634" y="561419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23843" y="4748665"/>
            <a:ext cx="654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ADJ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3078055">
            <a:off x="1503287" y="4683290"/>
            <a:ext cx="5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900"/>
                </a:solidFill>
              </a:rPr>
              <a:t>HYP</a:t>
            </a:r>
            <a:endParaRPr lang="en-US" sz="1400" b="1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85409" y="5130523"/>
                <a:ext cx="1735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3988" indent="-142398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1800" b="0" i="1" smtClean="0">
                          <a:latin typeface="Cambria Math"/>
                        </a:rPr>
                        <m:t>=29</m:t>
                      </m:r>
                      <m:r>
                        <a:rPr lang="en-US" sz="1800" b="0" i="1" baseline="3000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en-US" sz="1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409" y="5130523"/>
                <a:ext cx="173563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 bwMode="auto">
          <a:xfrm>
            <a:off x="4659346" y="5136578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752390" y="3741326"/>
            <a:ext cx="1084230" cy="369332"/>
          </a:xfrm>
          <a:prstGeom prst="rect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147931" y="4867498"/>
            <a:ext cx="1084230" cy="2955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00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8" grpId="0"/>
      <p:bldP spid="51" grpId="0"/>
      <p:bldP spid="21" grpId="0"/>
      <p:bldP spid="22" grpId="0"/>
      <p:bldP spid="23" grpId="0"/>
      <p:bldP spid="24" grpId="0"/>
      <p:bldP spid="36" grpId="0"/>
      <p:bldP spid="37" grpId="0"/>
      <p:bldP spid="38" grpId="0"/>
      <p:bldP spid="45" grpId="0"/>
      <p:bldP spid="50" grpId="0"/>
      <p:bldP spid="52" grpId="0"/>
      <p:bldP spid="53" grpId="0"/>
      <p:bldP spid="54" grpId="0"/>
      <p:bldP spid="57" grpId="0"/>
      <p:bldP spid="2" grpId="0" animBg="1"/>
      <p:bldP spid="61" grpId="0"/>
      <p:bldP spid="46" grpId="0"/>
      <p:bldP spid="48" grpId="0"/>
      <p:bldP spid="49" grpId="0"/>
      <p:bldP spid="56" grpId="0"/>
      <p:bldP spid="59" grpId="0"/>
      <p:bldP spid="63" grpId="0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2006/metadata/propertie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7025</TotalTime>
  <Words>1190</Words>
  <Application>Microsoft Office PowerPoint</Application>
  <PresentationFormat>On-screen Show (4:3)</PresentationFormat>
  <Paragraphs>309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822</cp:revision>
  <cp:lastPrinted>2009-03-09T19:30:18Z</cp:lastPrinted>
  <dcterms:created xsi:type="dcterms:W3CDTF">2009-04-30T13:56:20Z</dcterms:created>
  <dcterms:modified xsi:type="dcterms:W3CDTF">2014-04-29T19:52:06Z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